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59" r:id="rId7"/>
    <p:sldId id="260" r:id="rId8"/>
    <p:sldId id="261" r:id="rId9"/>
    <p:sldId id="262" r:id="rId10"/>
    <p:sldId id="265" r:id="rId11"/>
    <p:sldId id="263" r:id="rId12"/>
    <p:sldId id="266" r:id="rId13"/>
    <p:sldId id="264" r:id="rId14"/>
    <p:sldId id="267" r:id="rId15"/>
    <p:sldId id="268" r:id="rId16"/>
    <p:sldId id="269" r:id="rId17"/>
    <p:sldId id="270"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34AB3-C965-47D5-888A-E0A6B3D08A4A}" v="1" dt="2019-11-08T11:16:29.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13" autoAdjust="0"/>
  </p:normalViewPr>
  <p:slideViewPr>
    <p:cSldViewPr>
      <p:cViewPr varScale="1">
        <p:scale>
          <a:sx n="100" d="100"/>
          <a:sy n="100" d="100"/>
        </p:scale>
        <p:origin x="97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jan van Erk" userId="2035758c-d4dd-483d-adfa-eb5ac69ed9b2" providerId="ADAL" clId="{AFE34AB3-C965-47D5-888A-E0A6B3D08A4A}"/>
    <pc:docChg chg="custSel addSld modSld">
      <pc:chgData name="Arjan van Erk" userId="2035758c-d4dd-483d-adfa-eb5ac69ed9b2" providerId="ADAL" clId="{AFE34AB3-C965-47D5-888A-E0A6B3D08A4A}" dt="2019-11-08T11:19:49.219" v="255" actId="20577"/>
      <pc:docMkLst>
        <pc:docMk/>
      </pc:docMkLst>
      <pc:sldChg chg="modNotesTx">
        <pc:chgData name="Arjan van Erk" userId="2035758c-d4dd-483d-adfa-eb5ac69ed9b2" providerId="ADAL" clId="{AFE34AB3-C965-47D5-888A-E0A6B3D08A4A}" dt="2019-11-08T11:19:49.219" v="255" actId="20577"/>
        <pc:sldMkLst>
          <pc:docMk/>
          <pc:sldMk cId="3523330142" sldId="269"/>
        </pc:sldMkLst>
      </pc:sldChg>
      <pc:sldChg chg="modSp add">
        <pc:chgData name="Arjan van Erk" userId="2035758c-d4dd-483d-adfa-eb5ac69ed9b2" providerId="ADAL" clId="{AFE34AB3-C965-47D5-888A-E0A6B3D08A4A}" dt="2019-11-08T11:17:15.623" v="89" actId="404"/>
        <pc:sldMkLst>
          <pc:docMk/>
          <pc:sldMk cId="39964915" sldId="270"/>
        </pc:sldMkLst>
        <pc:spChg chg="mod">
          <ac:chgData name="Arjan van Erk" userId="2035758c-d4dd-483d-adfa-eb5ac69ed9b2" providerId="ADAL" clId="{AFE34AB3-C965-47D5-888A-E0A6B3D08A4A}" dt="2019-11-08T11:16:36.661" v="11" actId="20577"/>
          <ac:spMkLst>
            <pc:docMk/>
            <pc:sldMk cId="39964915" sldId="270"/>
            <ac:spMk id="2" creationId="{B2964CB5-0BDB-402A-BA3D-D714DD69139A}"/>
          </ac:spMkLst>
        </pc:spChg>
        <pc:spChg chg="mod">
          <ac:chgData name="Arjan van Erk" userId="2035758c-d4dd-483d-adfa-eb5ac69ed9b2" providerId="ADAL" clId="{AFE34AB3-C965-47D5-888A-E0A6B3D08A4A}" dt="2019-11-08T11:17:15.623" v="89" actId="404"/>
          <ac:spMkLst>
            <pc:docMk/>
            <pc:sldMk cId="39964915" sldId="270"/>
            <ac:spMk id="3" creationId="{B2061C25-286E-4EFE-8D89-33A0D99B2D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student eerst naar toepassingen die hij al zelf kent.</a:t>
            </a:r>
          </a:p>
          <a:p>
            <a:pPr marL="228600" indent="-228600">
              <a:buAutoNum type="arabicPeriod"/>
            </a:pPr>
            <a:r>
              <a:rPr lang="nl-NL" dirty="0"/>
              <a:t>Google Earth: ook gewoon GIS natuurlijk. Er worden namelijk gegevens getoond die gekoppeld zijn aan een locatie.</a:t>
            </a:r>
          </a:p>
          <a:p>
            <a:pPr marL="228600" indent="-228600">
              <a:buAutoNum type="arabicPeriod"/>
            </a:pPr>
            <a:r>
              <a:rPr lang="nl-NL" dirty="0"/>
              <a:t>ANWB Routeplanner: gegevens die gekoppeld zijn aan een locatie worden gebruikte om de snelste route te berekenen van A naar B</a:t>
            </a:r>
          </a:p>
          <a:p>
            <a:pPr marL="228600" indent="-228600">
              <a:buAutoNum type="arabicPeriod"/>
            </a:pPr>
            <a:r>
              <a:rPr lang="nl-NL" dirty="0"/>
              <a:t>GPS: op basis van bekende coördinaten kun je een locatie bepalen. Door gebruik te maken van coördinaten zijn gegevens te koppelen aan een locatie</a:t>
            </a:r>
          </a:p>
          <a:p>
            <a:pPr marL="228600" indent="-228600">
              <a:buAutoNum type="arabicPeriod"/>
            </a:pPr>
            <a:r>
              <a:rPr lang="nl-NL" dirty="0"/>
              <a:t>Telefoon: vrijwel alle telefoons zijn uitgerust met GPS. Voor navigatie, maar ook voor vastleggen locatie van foto’s bijvoorbeeld. Tijdens deze lessen ga je je eigen telefoon ook gebruiken om gegevens te verzamelen.</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5</a:t>
            </a:fld>
            <a:endParaRPr lang="nl-NL"/>
          </a:p>
        </p:txBody>
      </p:sp>
    </p:spTree>
    <p:extLst>
      <p:ext uri="{BB962C8B-B14F-4D97-AF65-F5344CB8AC3E}">
        <p14:creationId xmlns:p14="http://schemas.microsoft.com/office/powerpoint/2010/main" val="395175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wat andere, minder bekende toepassingen:</a:t>
            </a:r>
          </a:p>
          <a:p>
            <a:pPr marL="228600" indent="-228600">
              <a:buAutoNum type="arabicPeriod"/>
            </a:pPr>
            <a:r>
              <a:rPr lang="nl-NL" dirty="0"/>
              <a:t>Kaart uitslag verkiezingen. Wordt in Nederland ook gebruikt om de uitslag in kaart te brengen.</a:t>
            </a:r>
          </a:p>
          <a:p>
            <a:pPr marL="228600" indent="-228600">
              <a:buAutoNum type="arabicPeriod"/>
            </a:pPr>
            <a:r>
              <a:rPr lang="nl-NL" dirty="0"/>
              <a:t>M.b.v. infrarood (satelliet- of luchtfoto) kan men de gezondheid van planten in kaart brengen (infrarood reageert met chlorofyl). Op basis hiervan kan men veel nauwkeuriger bemesten of besproeien, wat veel duurzamer is.</a:t>
            </a:r>
          </a:p>
          <a:p>
            <a:pPr marL="228600" indent="-228600">
              <a:buAutoNum type="arabicPeriod"/>
            </a:pPr>
            <a:r>
              <a:rPr lang="nl-NL" dirty="0"/>
              <a:t>Een overzichtskaart met natuur- en bosterreinen in Nederland</a:t>
            </a:r>
          </a:p>
          <a:p>
            <a:pPr marL="228600" indent="-228600">
              <a:buAutoNum type="arabicPeriod"/>
            </a:pPr>
            <a:r>
              <a:rPr lang="nl-NL" dirty="0"/>
              <a:t>Verspreidingskaart van grote bonte specht. Als je deze kaart over de kaart zou leggen van bos- en natuurterreinen, welke conclusie kun je dan trekken? Dat de specht voornamelijk gebonden is aan bosgebieden. Ook dat is GIS: met behulp van verschillende kaartlagen die elk iets zeggen over een onderdeel van een gebied, kunnen allerlei conclusies getrokken worden.</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6</a:t>
            </a:fld>
            <a:endParaRPr lang="nl-NL"/>
          </a:p>
        </p:txBody>
      </p:sp>
    </p:spTree>
    <p:extLst>
      <p:ext uri="{BB962C8B-B14F-4D97-AF65-F5344CB8AC3E}">
        <p14:creationId xmlns:p14="http://schemas.microsoft.com/office/powerpoint/2010/main" val="404313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toelichting op de programma’s die gebruikt worden. Er zijn ook allerlei GIS-viewers beschikbaar, maar deze zijn niet geschikt om in te bewerken of gegevens toe te voegen.</a:t>
            </a:r>
          </a:p>
          <a:p>
            <a:r>
              <a:rPr lang="nl-NL" dirty="0"/>
              <a:t>Leg uit waarom we gebruik maken van </a:t>
            </a:r>
            <a:r>
              <a:rPr lang="nl-NL" dirty="0" err="1"/>
              <a:t>ArcGIS</a:t>
            </a:r>
            <a:r>
              <a:rPr lang="nl-NL" dirty="0"/>
              <a:t>: Er zijn veel mogelijkheden/applicaties waar we gebruik van kunnen maken (zoals de Collector App, </a:t>
            </a:r>
            <a:r>
              <a:rPr lang="nl-NL" dirty="0" err="1"/>
              <a:t>ArcGIS</a:t>
            </a:r>
            <a:r>
              <a:rPr lang="nl-NL" dirty="0"/>
              <a:t> Online). Daarnaast hebben we volledige ondersteuning door Esri (uitgever van het programma) en wordt er met ons meegedacht over hoe we GIS het beste in ons onderwijs kunnen inzetten. Daarnaast zien we dat steeds meer bedrijven en organisaties toch overstappen naar </a:t>
            </a:r>
            <a:r>
              <a:rPr lang="nl-NL" dirty="0" err="1"/>
              <a:t>ArcGIS</a:t>
            </a:r>
            <a:r>
              <a:rPr lang="nl-NL" dirty="0"/>
              <a:t> en QGIS minder gaan gebruiken. Overigens zijn deze programma’s vergelijkbaar in die zin dat als je het principe van GIS begrijpt, de overstap naar een ander programma niet al te groot is.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8</a:t>
            </a:fld>
            <a:endParaRPr lang="nl-NL"/>
          </a:p>
        </p:txBody>
      </p:sp>
    </p:spTree>
    <p:extLst>
      <p:ext uri="{BB962C8B-B14F-4D97-AF65-F5344CB8AC3E}">
        <p14:creationId xmlns:p14="http://schemas.microsoft.com/office/powerpoint/2010/main" val="49181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op de applicaties:</a:t>
            </a:r>
          </a:p>
          <a:p>
            <a:pPr marL="171450" indent="-171450">
              <a:buFontTx/>
              <a:buChar char="-"/>
            </a:pPr>
            <a:r>
              <a:rPr lang="nl-NL" dirty="0" err="1"/>
              <a:t>ArcGIS</a:t>
            </a:r>
            <a:r>
              <a:rPr lang="nl-NL" dirty="0"/>
              <a:t> Pro: desktop versie om professionele analyses te maken. Heel veel mogelijkheden</a:t>
            </a:r>
          </a:p>
          <a:p>
            <a:pPr marL="171450" indent="-171450">
              <a:buFontTx/>
              <a:buChar char="-"/>
            </a:pPr>
            <a:r>
              <a:rPr lang="nl-NL" dirty="0" err="1"/>
              <a:t>ArcGIS</a:t>
            </a:r>
            <a:r>
              <a:rPr lang="nl-NL" dirty="0"/>
              <a:t> online:  online portaal om eenvoudige kaarten te maken, openbaar gemaakte kaarten te raadplegen, collector app gebruiken</a:t>
            </a:r>
          </a:p>
          <a:p>
            <a:pPr marL="171450" indent="-171450">
              <a:buFontTx/>
              <a:buChar char="-"/>
            </a:pPr>
            <a:r>
              <a:rPr lang="nl-NL" dirty="0"/>
              <a:t>Collector </a:t>
            </a:r>
            <a:r>
              <a:rPr lang="nl-NL" dirty="0" err="1"/>
              <a:t>for</a:t>
            </a:r>
            <a:r>
              <a:rPr lang="nl-NL" dirty="0"/>
              <a:t> </a:t>
            </a:r>
            <a:r>
              <a:rPr lang="nl-NL" dirty="0" err="1"/>
              <a:t>ArcGIS</a:t>
            </a:r>
            <a:r>
              <a:rPr lang="nl-NL" dirty="0"/>
              <a:t>: applicatie voor telefoon/tablet om gegevens te verzamelen of te bewerken</a:t>
            </a:r>
          </a:p>
          <a:p>
            <a:pPr marL="171450" indent="-171450">
              <a:buFontTx/>
              <a:buChar char="-"/>
            </a:pPr>
            <a:r>
              <a:rPr lang="nl-NL" dirty="0"/>
              <a:t>Survey123: applicatie voor telefoon/tablet om </a:t>
            </a:r>
            <a:r>
              <a:rPr lang="nl-NL" dirty="0" err="1"/>
              <a:t>enquetes</a:t>
            </a:r>
            <a:r>
              <a:rPr lang="nl-NL" dirty="0"/>
              <a:t> te houden en te koppelen aan een locatie</a:t>
            </a:r>
          </a:p>
          <a:p>
            <a:pPr marL="171450" indent="-171450">
              <a:buFontTx/>
              <a:buChar char="-"/>
            </a:pPr>
            <a:r>
              <a:rPr lang="nl-NL" dirty="0"/>
              <a:t>Explorer: applicatie voor telefoon/tablet om openbaar gemaakte kaarten in te zien en te gebruiken in het veld</a:t>
            </a:r>
          </a:p>
          <a:p>
            <a:pPr marL="171450" indent="-171450">
              <a:buFontTx/>
              <a:buChar char="-"/>
            </a:pPr>
            <a:r>
              <a:rPr lang="nl-NL" dirty="0"/>
              <a:t>Storymap: applicatie om informatie te presenteren</a:t>
            </a:r>
          </a:p>
          <a:p>
            <a:pPr marL="171450" indent="-171450">
              <a:buFontTx/>
              <a:buChar char="-"/>
            </a:pPr>
            <a:r>
              <a:rPr lang="nl-NL" dirty="0"/>
              <a:t>Webapp builder: om webapps te maken</a:t>
            </a:r>
          </a:p>
          <a:p>
            <a:pPr marL="0" indent="0">
              <a:buFontTx/>
              <a:buNone/>
            </a:pPr>
            <a:r>
              <a:rPr lang="nl-NL" dirty="0"/>
              <a:t>Al deze applicaties communiceren met elkaar.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10</a:t>
            </a:fld>
            <a:endParaRPr lang="nl-NL"/>
          </a:p>
        </p:txBody>
      </p:sp>
    </p:spTree>
    <p:extLst>
      <p:ext uri="{BB962C8B-B14F-4D97-AF65-F5344CB8AC3E}">
        <p14:creationId xmlns:p14="http://schemas.microsoft.com/office/powerpoint/2010/main" val="311065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overzicht van hoe de programma’s en applicaties van </a:t>
            </a:r>
            <a:r>
              <a:rPr lang="nl-NL" dirty="0" err="1"/>
              <a:t>ArcGIS</a:t>
            </a:r>
            <a:r>
              <a:rPr lang="nl-NL" dirty="0"/>
              <a:t> met elkaar samenwerken</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11</a:t>
            </a:fld>
            <a:endParaRPr lang="nl-NL"/>
          </a:p>
        </p:txBody>
      </p:sp>
    </p:spTree>
    <p:extLst>
      <p:ext uri="{BB962C8B-B14F-4D97-AF65-F5344CB8AC3E}">
        <p14:creationId xmlns:p14="http://schemas.microsoft.com/office/powerpoint/2010/main" val="109614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problemen met account: g.bos@helicon.nl</a:t>
            </a:r>
          </a:p>
          <a:p>
            <a:r>
              <a:rPr lang="nl-NL" dirty="0"/>
              <a:t>Benadruk dat account vaker gebruikt zal worden en dat ze moeten zorgen dat ze het wachtwoord </a:t>
            </a:r>
            <a:r>
              <a:rPr lang="nl-NL"/>
              <a:t>niet vergeten. </a:t>
            </a:r>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13</a:t>
            </a:fld>
            <a:endParaRPr lang="nl-NL"/>
          </a:p>
        </p:txBody>
      </p:sp>
    </p:spTree>
    <p:extLst>
      <p:ext uri="{BB962C8B-B14F-4D97-AF65-F5344CB8AC3E}">
        <p14:creationId xmlns:p14="http://schemas.microsoft.com/office/powerpoint/2010/main" val="96627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8-11-2019</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ri.nl/nl-nl/producten/apps/arcgis-apps/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34"/>
            <a:ext cx="9144000" cy="5143500"/>
          </a:xfrm>
          <a:prstGeom prst="rect">
            <a:avLst/>
          </a:prstGeom>
        </p:spPr>
      </p:pic>
      <p:sp>
        <p:nvSpPr>
          <p:cNvPr id="4" name="Tekstvak 3"/>
          <p:cNvSpPr txBox="1"/>
          <p:nvPr/>
        </p:nvSpPr>
        <p:spPr>
          <a:xfrm>
            <a:off x="2204737" y="1275606"/>
            <a:ext cx="4734526" cy="1569660"/>
          </a:xfrm>
          <a:prstGeom prst="rect">
            <a:avLst/>
          </a:prstGeom>
          <a:noFill/>
        </p:spPr>
        <p:txBody>
          <a:bodyPr wrap="square" rtlCol="0">
            <a:spAutoFit/>
          </a:bodyPr>
          <a:lstStyle/>
          <a:p>
            <a:pPr algn="ctr"/>
            <a:r>
              <a:rPr lang="nl-NL" sz="4000" dirty="0">
                <a:latin typeface="Arial" pitchFamily="34" charset="0"/>
                <a:cs typeface="Arial" pitchFamily="34" charset="0"/>
              </a:rPr>
              <a:t>Inleiding GIS</a:t>
            </a:r>
          </a:p>
          <a:p>
            <a:pPr algn="ctr"/>
            <a:endParaRPr lang="nl-NL" sz="4000" dirty="0">
              <a:latin typeface="Arial" pitchFamily="34" charset="0"/>
              <a:cs typeface="Arial" pitchFamily="34" charset="0"/>
            </a:endParaRPr>
          </a:p>
          <a:p>
            <a:pPr algn="ctr"/>
            <a:r>
              <a:rPr lang="nl-NL" sz="1600" dirty="0">
                <a:latin typeface="Arial" pitchFamily="34" charset="0"/>
                <a:cs typeface="Arial" pitchFamily="34" charset="0"/>
              </a:rPr>
              <a:t>Gebruik GIS tijdens IBS inventariseren</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94DBA-CA36-44C6-BF77-B7F506C82DAF}"/>
              </a:ext>
            </a:extLst>
          </p:cNvPr>
          <p:cNvSpPr>
            <a:spLocks noGrp="1"/>
          </p:cNvSpPr>
          <p:nvPr>
            <p:ph type="title"/>
          </p:nvPr>
        </p:nvSpPr>
        <p:spPr/>
        <p:txBody>
          <a:bodyPr/>
          <a:lstStyle/>
          <a:p>
            <a:r>
              <a:rPr lang="nl-NL" dirty="0" err="1"/>
              <a:t>ArcGIS</a:t>
            </a:r>
            <a:endParaRPr lang="nl-NL" dirty="0"/>
          </a:p>
        </p:txBody>
      </p:sp>
      <p:sp>
        <p:nvSpPr>
          <p:cNvPr id="3" name="Tijdelijke aanduiding voor inhoud 2">
            <a:extLst>
              <a:ext uri="{FF2B5EF4-FFF2-40B4-BE49-F238E27FC236}">
                <a16:creationId xmlns:a16="http://schemas.microsoft.com/office/drawing/2014/main" id="{2748B93A-2EE4-415B-B0D4-36E909EA0C6F}"/>
              </a:ext>
            </a:extLst>
          </p:cNvPr>
          <p:cNvSpPr>
            <a:spLocks noGrp="1"/>
          </p:cNvSpPr>
          <p:nvPr>
            <p:ph idx="1"/>
          </p:nvPr>
        </p:nvSpPr>
        <p:spPr>
          <a:xfrm>
            <a:off x="2051720" y="897564"/>
            <a:ext cx="6635080" cy="4194465"/>
          </a:xfrm>
        </p:spPr>
        <p:txBody>
          <a:bodyPr/>
          <a:lstStyle/>
          <a:p>
            <a:endParaRPr lang="nl-NL" dirty="0"/>
          </a:p>
          <a:p>
            <a:pPr>
              <a:buFont typeface="Wingdings" panose="05000000000000000000" pitchFamily="2" charset="2"/>
              <a:buChar char="Ø"/>
            </a:pPr>
            <a:r>
              <a:rPr lang="nl-NL" sz="1800" dirty="0"/>
              <a:t>We maken dus gebruik van </a:t>
            </a:r>
            <a:r>
              <a:rPr lang="nl-NL" sz="1800" dirty="0" err="1"/>
              <a:t>ArcGIS</a:t>
            </a:r>
            <a:r>
              <a:rPr lang="nl-NL" sz="1800" dirty="0"/>
              <a:t>. Wat zijn de mogelijkheden?</a:t>
            </a:r>
          </a:p>
          <a:p>
            <a:pPr lvl="1">
              <a:buFont typeface="Wingdings" panose="05000000000000000000" pitchFamily="2" charset="2"/>
              <a:buChar char="Ø"/>
            </a:pPr>
            <a:r>
              <a:rPr lang="nl-NL" sz="1500" dirty="0" err="1"/>
              <a:t>ArcGIS</a:t>
            </a:r>
            <a:r>
              <a:rPr lang="nl-NL" sz="1500" dirty="0"/>
              <a:t> Pro (alleen in 3</a:t>
            </a:r>
            <a:r>
              <a:rPr lang="nl-NL" sz="1500" baseline="30000" dirty="0"/>
              <a:t>e</a:t>
            </a:r>
            <a:r>
              <a:rPr lang="nl-NL" sz="1500" dirty="0"/>
              <a:t> jaar)</a:t>
            </a:r>
          </a:p>
          <a:p>
            <a:pPr lvl="1">
              <a:buFont typeface="Wingdings" panose="05000000000000000000" pitchFamily="2" charset="2"/>
              <a:buChar char="Ø"/>
            </a:pPr>
            <a:r>
              <a:rPr lang="nl-NL" sz="1500" dirty="0" err="1"/>
              <a:t>ArcGIS</a:t>
            </a:r>
            <a:r>
              <a:rPr lang="nl-NL" sz="1500" dirty="0"/>
              <a:t> online</a:t>
            </a:r>
          </a:p>
          <a:p>
            <a:pPr lvl="1">
              <a:buFont typeface="Wingdings" panose="05000000000000000000" pitchFamily="2" charset="2"/>
              <a:buChar char="Ø"/>
            </a:pPr>
            <a:r>
              <a:rPr lang="nl-NL" sz="1500" dirty="0"/>
              <a:t>Collector </a:t>
            </a:r>
            <a:r>
              <a:rPr lang="nl-NL" sz="1500" dirty="0" err="1"/>
              <a:t>for</a:t>
            </a:r>
            <a:r>
              <a:rPr lang="nl-NL" sz="1500" dirty="0"/>
              <a:t> </a:t>
            </a:r>
            <a:r>
              <a:rPr lang="nl-NL" sz="1500" dirty="0" err="1"/>
              <a:t>ArcGIS</a:t>
            </a:r>
            <a:endParaRPr lang="nl-NL" sz="1500" dirty="0"/>
          </a:p>
          <a:p>
            <a:pPr lvl="1">
              <a:buFont typeface="Wingdings" panose="05000000000000000000" pitchFamily="2" charset="2"/>
              <a:buChar char="Ø"/>
            </a:pPr>
            <a:r>
              <a:rPr lang="nl-NL" sz="1500" dirty="0"/>
              <a:t>Survey123</a:t>
            </a:r>
          </a:p>
          <a:p>
            <a:pPr lvl="1">
              <a:buFont typeface="Wingdings" panose="05000000000000000000" pitchFamily="2" charset="2"/>
              <a:buChar char="Ø"/>
            </a:pPr>
            <a:r>
              <a:rPr lang="nl-NL" sz="1500" dirty="0"/>
              <a:t>Explorer</a:t>
            </a:r>
          </a:p>
          <a:p>
            <a:pPr lvl="1">
              <a:buFont typeface="Wingdings" panose="05000000000000000000" pitchFamily="2" charset="2"/>
              <a:buChar char="Ø"/>
            </a:pPr>
            <a:r>
              <a:rPr lang="nl-NL" sz="1500" dirty="0"/>
              <a:t>Storymap</a:t>
            </a:r>
          </a:p>
          <a:p>
            <a:pPr lvl="1">
              <a:buFont typeface="Wingdings" panose="05000000000000000000" pitchFamily="2" charset="2"/>
              <a:buChar char="Ø"/>
            </a:pPr>
            <a:r>
              <a:rPr lang="nl-NL" sz="1500" dirty="0"/>
              <a:t>Webapp builder</a:t>
            </a:r>
          </a:p>
          <a:p>
            <a:pPr>
              <a:buFont typeface="Wingdings" panose="05000000000000000000" pitchFamily="2" charset="2"/>
              <a:buChar char="Ø"/>
            </a:pPr>
            <a:endParaRPr lang="nl-NL" sz="1800" dirty="0"/>
          </a:p>
          <a:p>
            <a:pPr>
              <a:buFont typeface="Wingdings" panose="05000000000000000000" pitchFamily="2" charset="2"/>
              <a:buChar char="Ø"/>
            </a:pPr>
            <a:r>
              <a:rPr lang="nl-NL" sz="1800" dirty="0">
                <a:hlinkClick r:id="rId3"/>
              </a:rPr>
              <a:t>https://www.esri.nl/nl-nl/producten/apps/arcgis-apps/home</a:t>
            </a:r>
            <a:endParaRPr lang="nl-NL" sz="1800" dirty="0"/>
          </a:p>
          <a:p>
            <a:pPr>
              <a:buFont typeface="Wingdings" panose="05000000000000000000" pitchFamily="2" charset="2"/>
              <a:buChar char="Ø"/>
            </a:pPr>
            <a:r>
              <a:rPr lang="nl-NL" sz="1800" dirty="0"/>
              <a:t>Nu alleen </a:t>
            </a:r>
            <a:r>
              <a:rPr lang="nl-NL" sz="1800" u="sng" dirty="0" err="1"/>
              <a:t>ArcGIS</a:t>
            </a:r>
            <a:r>
              <a:rPr lang="nl-NL" sz="1800" u="sng" dirty="0"/>
              <a:t> online </a:t>
            </a:r>
            <a:r>
              <a:rPr lang="nl-NL" sz="1800" dirty="0"/>
              <a:t>en </a:t>
            </a:r>
            <a:r>
              <a:rPr lang="nl-NL" sz="1800" u="sng" dirty="0"/>
              <a:t>Collector </a:t>
            </a:r>
            <a:r>
              <a:rPr lang="nl-NL" sz="1800" u="sng" dirty="0" err="1"/>
              <a:t>for</a:t>
            </a:r>
            <a:r>
              <a:rPr lang="nl-NL" sz="1800" u="sng" dirty="0"/>
              <a:t> </a:t>
            </a:r>
            <a:r>
              <a:rPr lang="nl-NL" sz="1800" u="sng" dirty="0" err="1"/>
              <a:t>ArcGIS</a:t>
            </a:r>
            <a:endParaRPr lang="nl-NL" sz="1800" u="sng" dirty="0"/>
          </a:p>
        </p:txBody>
      </p:sp>
    </p:spTree>
    <p:extLst>
      <p:ext uri="{BB962C8B-B14F-4D97-AF65-F5344CB8AC3E}">
        <p14:creationId xmlns:p14="http://schemas.microsoft.com/office/powerpoint/2010/main" val="351910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A6AC-1542-4E75-9205-204C1216F27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376D69A-2869-478A-921E-5F29600ABA01}"/>
              </a:ext>
            </a:extLst>
          </p:cNvPr>
          <p:cNvSpPr>
            <a:spLocks noGrp="1"/>
          </p:cNvSpPr>
          <p:nvPr>
            <p:ph idx="1"/>
          </p:nvPr>
        </p:nvSpPr>
        <p:spPr/>
        <p:txBody>
          <a:bodyPr/>
          <a:lstStyle/>
          <a:p>
            <a:endParaRPr lang="nl-NL"/>
          </a:p>
        </p:txBody>
      </p:sp>
      <p:pic>
        <p:nvPicPr>
          <p:cNvPr id="1026" name="Picture 2" descr="Afbeeldingsresultaat voor esri apps">
            <a:extLst>
              <a:ext uri="{FF2B5EF4-FFF2-40B4-BE49-F238E27FC236}">
                <a16:creationId xmlns:a16="http://schemas.microsoft.com/office/drawing/2014/main" id="{A7E000AB-A9DB-4FFB-94FC-814C0D27C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733425"/>
            <a:ext cx="584835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1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5554C-FEF2-4F44-8AFC-3C294A6E7619}"/>
              </a:ext>
            </a:extLst>
          </p:cNvPr>
          <p:cNvSpPr>
            <a:spLocks noGrp="1"/>
          </p:cNvSpPr>
          <p:nvPr>
            <p:ph type="title"/>
          </p:nvPr>
        </p:nvSpPr>
        <p:spPr/>
        <p:txBody>
          <a:bodyPr/>
          <a:lstStyle/>
          <a:p>
            <a:r>
              <a:rPr lang="nl-NL" dirty="0" err="1"/>
              <a:t>ArcGIS</a:t>
            </a:r>
            <a:r>
              <a:rPr lang="nl-NL" dirty="0"/>
              <a:t> Online</a:t>
            </a:r>
          </a:p>
        </p:txBody>
      </p:sp>
      <p:sp>
        <p:nvSpPr>
          <p:cNvPr id="3" name="Tijdelijke aanduiding voor inhoud 2">
            <a:extLst>
              <a:ext uri="{FF2B5EF4-FFF2-40B4-BE49-F238E27FC236}">
                <a16:creationId xmlns:a16="http://schemas.microsoft.com/office/drawing/2014/main" id="{1DAAC088-F967-49F2-8578-9634E4E7B0BF}"/>
              </a:ext>
            </a:extLst>
          </p:cNvPr>
          <p:cNvSpPr>
            <a:spLocks noGrp="1"/>
          </p:cNvSpPr>
          <p:nvPr>
            <p:ph idx="1"/>
          </p:nvPr>
        </p:nvSpPr>
        <p:spPr/>
        <p:txBody>
          <a:bodyPr/>
          <a:lstStyle/>
          <a:p>
            <a:endParaRPr lang="nl-NL" dirty="0"/>
          </a:p>
          <a:p>
            <a:pPr>
              <a:buFont typeface="Wingdings" panose="05000000000000000000" pitchFamily="2" charset="2"/>
              <a:buChar char="Ø"/>
            </a:pPr>
            <a:r>
              <a:rPr lang="nl-NL" sz="1800" dirty="0" err="1"/>
              <a:t>ArcGIS</a:t>
            </a:r>
            <a:r>
              <a:rPr lang="nl-NL" sz="1800" dirty="0"/>
              <a:t> Online kan gebruikt worden voor:</a:t>
            </a:r>
          </a:p>
          <a:p>
            <a:pPr lvl="1">
              <a:buFont typeface="Wingdings" panose="05000000000000000000" pitchFamily="2" charset="2"/>
              <a:buChar char="Ø"/>
            </a:pPr>
            <a:r>
              <a:rPr lang="nl-NL" sz="1500" dirty="0"/>
              <a:t>Opzoeken online informatie</a:t>
            </a:r>
          </a:p>
          <a:p>
            <a:pPr lvl="1">
              <a:buFont typeface="Wingdings" panose="05000000000000000000" pitchFamily="2" charset="2"/>
              <a:buChar char="Ø"/>
            </a:pPr>
            <a:r>
              <a:rPr lang="nl-NL" sz="1500" dirty="0" err="1"/>
              <a:t>Webmaps</a:t>
            </a:r>
            <a:r>
              <a:rPr lang="nl-NL" sz="1500" dirty="0"/>
              <a:t> (kaarten) maken</a:t>
            </a:r>
          </a:p>
          <a:p>
            <a:pPr lvl="1">
              <a:buFont typeface="Wingdings" panose="05000000000000000000" pitchFamily="2" charset="2"/>
              <a:buChar char="Ø"/>
            </a:pPr>
            <a:r>
              <a:rPr lang="nl-NL" sz="1500" dirty="0"/>
              <a:t>Eenvoudige bewerkingen en analyses uitvoeren</a:t>
            </a:r>
          </a:p>
          <a:p>
            <a:pPr lvl="1">
              <a:buFont typeface="Wingdings" panose="05000000000000000000" pitchFamily="2" charset="2"/>
              <a:buChar char="Ø"/>
            </a:pPr>
            <a:r>
              <a:rPr lang="nl-NL" sz="1500" dirty="0"/>
              <a:t>Instellingen voorbereiden voor Collector App</a:t>
            </a:r>
          </a:p>
          <a:p>
            <a:pPr lvl="1">
              <a:buFont typeface="Wingdings" panose="05000000000000000000" pitchFamily="2" charset="2"/>
              <a:buChar char="Ø"/>
            </a:pPr>
            <a:r>
              <a:rPr lang="nl-NL" sz="1500" dirty="0"/>
              <a:t>Kaarten en ‘content’ delen</a:t>
            </a:r>
          </a:p>
          <a:p>
            <a:pPr lvl="1">
              <a:buFont typeface="Wingdings" panose="05000000000000000000" pitchFamily="2" charset="2"/>
              <a:buChar char="Ø"/>
            </a:pPr>
            <a:endParaRPr lang="nl-NL" sz="1500" dirty="0"/>
          </a:p>
          <a:p>
            <a:pPr>
              <a:buFont typeface="Wingdings" panose="05000000000000000000" pitchFamily="2" charset="2"/>
              <a:buChar char="Ø"/>
            </a:pPr>
            <a:r>
              <a:rPr lang="nl-NL" sz="1800" dirty="0"/>
              <a:t>Voordelen:</a:t>
            </a:r>
          </a:p>
          <a:p>
            <a:pPr lvl="1">
              <a:buFont typeface="Wingdings" panose="05000000000000000000" pitchFamily="2" charset="2"/>
              <a:buChar char="Ø"/>
            </a:pPr>
            <a:r>
              <a:rPr lang="nl-NL" sz="1500" dirty="0"/>
              <a:t>Cloud-</a:t>
            </a:r>
            <a:r>
              <a:rPr lang="nl-NL" sz="1500" dirty="0" err="1"/>
              <a:t>based</a:t>
            </a:r>
            <a:r>
              <a:rPr lang="nl-NL" sz="1500" dirty="0"/>
              <a:t> (altijd de beschikking over kaarten)</a:t>
            </a:r>
          </a:p>
          <a:p>
            <a:pPr lvl="1">
              <a:buFont typeface="Wingdings" panose="05000000000000000000" pitchFamily="2" charset="2"/>
              <a:buChar char="Ø"/>
            </a:pPr>
            <a:r>
              <a:rPr lang="nl-NL" sz="1500" dirty="0"/>
              <a:t>Eenvoudig samenwerking</a:t>
            </a:r>
          </a:p>
          <a:p>
            <a:pPr lvl="1">
              <a:buFont typeface="Wingdings" panose="05000000000000000000" pitchFamily="2" charset="2"/>
              <a:buChar char="Ø"/>
            </a:pPr>
            <a:r>
              <a:rPr lang="nl-NL" sz="1500" dirty="0"/>
              <a:t>Geschikt voor veldwerk</a:t>
            </a:r>
          </a:p>
        </p:txBody>
      </p:sp>
    </p:spTree>
    <p:extLst>
      <p:ext uri="{BB962C8B-B14F-4D97-AF65-F5344CB8AC3E}">
        <p14:creationId xmlns:p14="http://schemas.microsoft.com/office/powerpoint/2010/main" val="344244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E5E9E-B171-4C1B-9FC5-671278C5409B}"/>
              </a:ext>
            </a:extLst>
          </p:cNvPr>
          <p:cNvSpPr>
            <a:spLocks noGrp="1"/>
          </p:cNvSpPr>
          <p:nvPr>
            <p:ph type="title"/>
          </p:nvPr>
        </p:nvSpPr>
        <p:spPr/>
        <p:txBody>
          <a:bodyPr/>
          <a:lstStyle/>
          <a:p>
            <a:r>
              <a:rPr lang="nl-NL" dirty="0"/>
              <a:t>Aan de slag: controleer je account</a:t>
            </a:r>
          </a:p>
        </p:txBody>
      </p:sp>
      <p:sp>
        <p:nvSpPr>
          <p:cNvPr id="3" name="Tijdelijke aanduiding voor inhoud 2">
            <a:extLst>
              <a:ext uri="{FF2B5EF4-FFF2-40B4-BE49-F238E27FC236}">
                <a16:creationId xmlns:a16="http://schemas.microsoft.com/office/drawing/2014/main" id="{AE9D72A8-2FDE-4A6C-99C4-AE3F0E988266}"/>
              </a:ext>
            </a:extLst>
          </p:cNvPr>
          <p:cNvSpPr>
            <a:spLocks noGrp="1"/>
          </p:cNvSpPr>
          <p:nvPr>
            <p:ph idx="1"/>
          </p:nvPr>
        </p:nvSpPr>
        <p:spPr/>
        <p:txBody>
          <a:bodyPr/>
          <a:lstStyle/>
          <a:p>
            <a:endParaRPr lang="nl-NL" dirty="0"/>
          </a:p>
          <a:p>
            <a:pPr>
              <a:buFont typeface="Wingdings" panose="05000000000000000000" pitchFamily="2" charset="2"/>
              <a:buChar char="Ø"/>
            </a:pPr>
            <a:r>
              <a:rPr lang="en-US" sz="1800" dirty="0" err="1"/>
              <a:t>Gedurende</a:t>
            </a:r>
            <a:r>
              <a:rPr lang="en-US" sz="1800" dirty="0"/>
              <a:t> </a:t>
            </a:r>
            <a:r>
              <a:rPr lang="en-US" sz="1800" dirty="0" err="1"/>
              <a:t>dit</a:t>
            </a:r>
            <a:r>
              <a:rPr lang="en-US" sz="1800" dirty="0"/>
              <a:t> </a:t>
            </a:r>
            <a:r>
              <a:rPr lang="en-US" sz="1800" dirty="0" err="1"/>
              <a:t>thema</a:t>
            </a:r>
            <a:r>
              <a:rPr lang="en-US" sz="1800" dirty="0"/>
              <a:t> </a:t>
            </a:r>
            <a:r>
              <a:rPr lang="en-US" sz="1800" dirty="0" err="1"/>
              <a:t>werk</a:t>
            </a:r>
            <a:r>
              <a:rPr lang="en-US" sz="1800" dirty="0"/>
              <a:t> je met ArcGIS online</a:t>
            </a:r>
          </a:p>
          <a:p>
            <a:pPr lvl="1">
              <a:buFont typeface="Wingdings" panose="05000000000000000000" pitchFamily="2" charset="2"/>
              <a:buChar char="Ø"/>
            </a:pPr>
            <a:r>
              <a:rPr lang="en-US" sz="1500" dirty="0"/>
              <a:t>Je </a:t>
            </a:r>
            <a:r>
              <a:rPr lang="en-US" sz="1500" dirty="0" err="1"/>
              <a:t>krijgt</a:t>
            </a:r>
            <a:r>
              <a:rPr lang="en-US" sz="1500" dirty="0"/>
              <a:t> </a:t>
            </a:r>
            <a:r>
              <a:rPr lang="en-US" sz="1500" dirty="0" err="1"/>
              <a:t>een</a:t>
            </a:r>
            <a:r>
              <a:rPr lang="en-US" sz="1500" dirty="0"/>
              <a:t> account </a:t>
            </a:r>
            <a:r>
              <a:rPr lang="en-US" sz="1500" dirty="0" err="1"/>
              <a:t>voor</a:t>
            </a:r>
            <a:r>
              <a:rPr lang="en-US" sz="1500" dirty="0"/>
              <a:t> ArcGIS online</a:t>
            </a:r>
          </a:p>
          <a:p>
            <a:pPr lvl="1">
              <a:buFont typeface="Wingdings" panose="05000000000000000000" pitchFamily="2" charset="2"/>
              <a:buChar char="Ø"/>
            </a:pPr>
            <a:r>
              <a:rPr lang="en-US" sz="1500" dirty="0" err="1"/>
              <a:t>Goed</a:t>
            </a:r>
            <a:r>
              <a:rPr lang="en-US" sz="1500" dirty="0"/>
              <a:t> </a:t>
            </a:r>
            <a:r>
              <a:rPr lang="en-US" sz="1500" dirty="0" err="1"/>
              <a:t>te</a:t>
            </a:r>
            <a:r>
              <a:rPr lang="en-US" sz="1500" dirty="0"/>
              <a:t> </a:t>
            </a:r>
            <a:r>
              <a:rPr lang="en-US" sz="1500" dirty="0" err="1"/>
              <a:t>gebruiken</a:t>
            </a:r>
            <a:r>
              <a:rPr lang="en-US" sz="1500" dirty="0"/>
              <a:t> op je eigen computer</a:t>
            </a:r>
          </a:p>
          <a:p>
            <a:pPr lvl="1">
              <a:buFont typeface="Wingdings" panose="05000000000000000000" pitchFamily="2" charset="2"/>
              <a:buChar char="Ø"/>
            </a:pPr>
            <a:r>
              <a:rPr lang="en-US" sz="1500" dirty="0"/>
              <a:t>In </a:t>
            </a:r>
            <a:r>
              <a:rPr lang="en-US" sz="1500" dirty="0" err="1"/>
              <a:t>combinatie</a:t>
            </a:r>
            <a:r>
              <a:rPr lang="en-US" sz="1500" dirty="0"/>
              <a:t> met Collector App </a:t>
            </a:r>
            <a:r>
              <a:rPr lang="en-US" sz="1500" dirty="0" err="1"/>
              <a:t>voor</a:t>
            </a:r>
            <a:r>
              <a:rPr lang="en-US" sz="1500" dirty="0"/>
              <a:t> mobile/tablet</a:t>
            </a:r>
          </a:p>
          <a:p>
            <a:pPr lvl="1">
              <a:buFont typeface="Wingdings" panose="05000000000000000000" pitchFamily="2" charset="2"/>
              <a:buChar char="Ø"/>
            </a:pPr>
            <a:r>
              <a:rPr lang="en-US" sz="1500" dirty="0" err="1"/>
              <a:t>Dit</a:t>
            </a:r>
            <a:r>
              <a:rPr lang="en-US" sz="1500" dirty="0"/>
              <a:t> account </a:t>
            </a:r>
            <a:r>
              <a:rPr lang="en-US" sz="1500" dirty="0" err="1"/>
              <a:t>gebruik</a:t>
            </a:r>
            <a:r>
              <a:rPr lang="en-US" sz="1500" dirty="0"/>
              <a:t> je </a:t>
            </a:r>
            <a:r>
              <a:rPr lang="en-US" sz="1500" dirty="0" err="1"/>
              <a:t>ook</a:t>
            </a:r>
            <a:r>
              <a:rPr lang="en-US" sz="1500" dirty="0"/>
              <a:t> </a:t>
            </a:r>
            <a:r>
              <a:rPr lang="en-US" sz="1500" dirty="0" err="1"/>
              <a:t>voor</a:t>
            </a:r>
            <a:r>
              <a:rPr lang="en-US" sz="1500" dirty="0"/>
              <a:t> ArcGIS Pro 2.0</a:t>
            </a:r>
          </a:p>
          <a:p>
            <a:pPr>
              <a:buFont typeface="Wingdings" panose="05000000000000000000" pitchFamily="2" charset="2"/>
              <a:buChar char="Ø"/>
            </a:pPr>
            <a:endParaRPr lang="nl-NL" sz="1800" dirty="0"/>
          </a:p>
          <a:p>
            <a:pPr>
              <a:buFont typeface="Wingdings" panose="05000000000000000000" pitchFamily="2" charset="2"/>
              <a:buChar char="Ø"/>
            </a:pPr>
            <a:r>
              <a:rPr lang="nl-NL" sz="1800" dirty="0"/>
              <a:t>Check je </a:t>
            </a:r>
            <a:r>
              <a:rPr lang="nl-NL" sz="1800" dirty="0" err="1"/>
              <a:t>ArcGIS</a:t>
            </a:r>
            <a:r>
              <a:rPr lang="nl-NL" sz="1800" dirty="0"/>
              <a:t> online account</a:t>
            </a:r>
          </a:p>
          <a:p>
            <a:pPr lvl="1">
              <a:buFont typeface="Wingdings" panose="05000000000000000000" pitchFamily="2" charset="2"/>
              <a:buChar char="Ø"/>
            </a:pPr>
            <a:r>
              <a:rPr lang="nl-NL" sz="1500" dirty="0"/>
              <a:t>Log in op: heliconmbo.maps.arcgis.com</a:t>
            </a:r>
          </a:p>
          <a:p>
            <a:pPr lvl="1">
              <a:buFont typeface="Wingdings" panose="05000000000000000000" pitchFamily="2" charset="2"/>
              <a:buChar char="Ø"/>
            </a:pPr>
            <a:r>
              <a:rPr lang="nl-NL" sz="1500" dirty="0"/>
              <a:t>Wachtwoord vergeten of nog geen login? -&gt; docent</a:t>
            </a:r>
          </a:p>
          <a:p>
            <a:pPr>
              <a:buFont typeface="Wingdings" panose="05000000000000000000" pitchFamily="2" charset="2"/>
              <a:buChar char="Ø"/>
            </a:pPr>
            <a:endParaRPr lang="nl-NL" sz="1800" dirty="0"/>
          </a:p>
        </p:txBody>
      </p:sp>
    </p:spTree>
    <p:extLst>
      <p:ext uri="{BB962C8B-B14F-4D97-AF65-F5344CB8AC3E}">
        <p14:creationId xmlns:p14="http://schemas.microsoft.com/office/powerpoint/2010/main" val="352333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64CB5-0BDB-402A-BA3D-D714DD69139A}"/>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B2061C25-286E-4EFE-8D89-33A0D99B2D91}"/>
              </a:ext>
            </a:extLst>
          </p:cNvPr>
          <p:cNvSpPr>
            <a:spLocks noGrp="1"/>
          </p:cNvSpPr>
          <p:nvPr>
            <p:ph idx="1"/>
          </p:nvPr>
        </p:nvSpPr>
        <p:spPr/>
        <p:txBody>
          <a:bodyPr/>
          <a:lstStyle/>
          <a:p>
            <a:endParaRPr lang="nl-NL" dirty="0"/>
          </a:p>
          <a:p>
            <a:pPr>
              <a:buFont typeface="Wingdings" panose="05000000000000000000" pitchFamily="2" charset="2"/>
              <a:buChar char="Ø"/>
            </a:pPr>
            <a:r>
              <a:rPr lang="nl-NL" sz="1800" dirty="0"/>
              <a:t>Ga nu aan de slag met de instructie ‘introductie </a:t>
            </a:r>
            <a:r>
              <a:rPr lang="nl-NL" sz="1800" dirty="0" err="1"/>
              <a:t>ArcGIS</a:t>
            </a:r>
            <a:r>
              <a:rPr lang="nl-NL" sz="1800" dirty="0"/>
              <a:t> Online’</a:t>
            </a:r>
          </a:p>
        </p:txBody>
      </p:sp>
    </p:spTree>
    <p:extLst>
      <p:ext uri="{BB962C8B-B14F-4D97-AF65-F5344CB8AC3E}">
        <p14:creationId xmlns:p14="http://schemas.microsoft.com/office/powerpoint/2010/main" val="399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de lessen</a:t>
            </a:r>
          </a:p>
        </p:txBody>
      </p:sp>
      <p:sp>
        <p:nvSpPr>
          <p:cNvPr id="3" name="Tijdelijke aanduiding voor inhoud 2"/>
          <p:cNvSpPr>
            <a:spLocks noGrp="1"/>
          </p:cNvSpPr>
          <p:nvPr>
            <p:ph idx="1"/>
          </p:nvPr>
        </p:nvSpPr>
        <p:spPr/>
        <p:txBody>
          <a:bodyPr/>
          <a:lstStyle/>
          <a:p>
            <a:endParaRPr lang="nl-NL" dirty="0"/>
          </a:p>
          <a:p>
            <a:pPr>
              <a:buFont typeface="Wingdings" panose="05000000000000000000" pitchFamily="2" charset="2"/>
              <a:buChar char="Ø"/>
            </a:pPr>
            <a:r>
              <a:rPr lang="en-US" sz="1800" dirty="0" err="1"/>
              <a:t>Basiskennis</a:t>
            </a:r>
            <a:r>
              <a:rPr lang="en-US" sz="1800" dirty="0"/>
              <a:t> en -</a:t>
            </a:r>
            <a:r>
              <a:rPr lang="en-US" sz="1800" dirty="0" err="1"/>
              <a:t>vaardigheden</a:t>
            </a:r>
            <a:r>
              <a:rPr lang="en-US" sz="1800" dirty="0"/>
              <a:t> van GIS</a:t>
            </a:r>
          </a:p>
          <a:p>
            <a:pPr lvl="1">
              <a:buFont typeface="Courier New" panose="02070309020205020404" pitchFamily="49" charset="0"/>
              <a:buChar char="o"/>
            </a:pPr>
            <a:r>
              <a:rPr lang="en-US" sz="1400" dirty="0" err="1"/>
              <a:t>Kennis</a:t>
            </a:r>
            <a:r>
              <a:rPr lang="en-US" sz="1400" dirty="0"/>
              <a:t> van </a:t>
            </a:r>
            <a:r>
              <a:rPr lang="en-US" sz="1400" dirty="0" err="1"/>
              <a:t>een</a:t>
            </a:r>
            <a:r>
              <a:rPr lang="en-US" sz="1400" dirty="0"/>
              <a:t> </a:t>
            </a:r>
            <a:r>
              <a:rPr lang="en-US" sz="1400" dirty="0" err="1"/>
              <a:t>aantal</a:t>
            </a:r>
            <a:r>
              <a:rPr lang="en-US" sz="1400" dirty="0"/>
              <a:t> </a:t>
            </a:r>
            <a:r>
              <a:rPr lang="en-US" sz="1400" dirty="0" err="1"/>
              <a:t>begrippen</a:t>
            </a:r>
            <a:endParaRPr lang="en-US" sz="1400" dirty="0"/>
          </a:p>
          <a:p>
            <a:pPr lvl="1">
              <a:buFont typeface="Courier New" panose="02070309020205020404" pitchFamily="49" charset="0"/>
              <a:buChar char="o"/>
            </a:pPr>
            <a:r>
              <a:rPr lang="en-US" sz="1400" dirty="0" err="1"/>
              <a:t>Informatie</a:t>
            </a:r>
            <a:r>
              <a:rPr lang="en-US" sz="1400" dirty="0"/>
              <a:t> online </a:t>
            </a:r>
            <a:r>
              <a:rPr lang="en-US" sz="1400" dirty="0" err="1"/>
              <a:t>kunnen</a:t>
            </a:r>
            <a:r>
              <a:rPr lang="en-US" sz="1400" dirty="0"/>
              <a:t> </a:t>
            </a:r>
            <a:r>
              <a:rPr lang="en-US" sz="1400" dirty="0" err="1"/>
              <a:t>opzoeken</a:t>
            </a:r>
            <a:endParaRPr lang="en-US" sz="1400" dirty="0"/>
          </a:p>
          <a:p>
            <a:pPr lvl="1">
              <a:buFont typeface="Courier New" panose="02070309020205020404" pitchFamily="49" charset="0"/>
              <a:buChar char="o"/>
            </a:pPr>
            <a:r>
              <a:rPr lang="en-US" sz="1400" dirty="0" err="1"/>
              <a:t>Informatie</a:t>
            </a:r>
            <a:r>
              <a:rPr lang="en-US" sz="1400" dirty="0"/>
              <a:t> correct </a:t>
            </a:r>
            <a:r>
              <a:rPr lang="en-US" sz="1400" dirty="0" err="1"/>
              <a:t>kunnen</a:t>
            </a:r>
            <a:r>
              <a:rPr lang="en-US" sz="1400" dirty="0"/>
              <a:t> </a:t>
            </a:r>
            <a:r>
              <a:rPr lang="en-US" sz="1400" dirty="0" err="1"/>
              <a:t>beoordelen</a:t>
            </a:r>
            <a:r>
              <a:rPr lang="en-US" sz="1400" dirty="0"/>
              <a:t> op </a:t>
            </a:r>
            <a:r>
              <a:rPr lang="en-US" sz="1400" dirty="0" err="1"/>
              <a:t>juistheid</a:t>
            </a:r>
            <a:endParaRPr lang="en-US" sz="1400" dirty="0"/>
          </a:p>
          <a:p>
            <a:pPr lvl="1">
              <a:buFont typeface="Courier New" panose="02070309020205020404" pitchFamily="49" charset="0"/>
              <a:buChar char="o"/>
            </a:pPr>
            <a:r>
              <a:rPr lang="en-US" sz="1400" dirty="0" err="1"/>
              <a:t>Uitvoeren</a:t>
            </a:r>
            <a:r>
              <a:rPr lang="en-US" sz="1400" dirty="0"/>
              <a:t> van </a:t>
            </a:r>
            <a:r>
              <a:rPr lang="en-US" sz="1400" dirty="0" err="1"/>
              <a:t>eenvoudige</a:t>
            </a:r>
            <a:r>
              <a:rPr lang="en-US" sz="1400" dirty="0"/>
              <a:t> </a:t>
            </a:r>
            <a:r>
              <a:rPr lang="en-US" sz="1400" dirty="0" err="1"/>
              <a:t>inventarisatie</a:t>
            </a:r>
            <a:r>
              <a:rPr lang="en-US" sz="1400" dirty="0"/>
              <a:t> met Collector App</a:t>
            </a:r>
          </a:p>
          <a:p>
            <a:pPr lvl="1">
              <a:buFont typeface="Courier New" panose="02070309020205020404" pitchFamily="49" charset="0"/>
              <a:buChar char="o"/>
            </a:pPr>
            <a:r>
              <a:rPr lang="en-US" sz="1400" dirty="0"/>
              <a:t>Data </a:t>
            </a:r>
            <a:r>
              <a:rPr lang="en-US" sz="1400" dirty="0" err="1"/>
              <a:t>kunnen</a:t>
            </a:r>
            <a:r>
              <a:rPr lang="en-US" sz="1400" dirty="0"/>
              <a:t> </a:t>
            </a:r>
            <a:r>
              <a:rPr lang="en-US" sz="1400" dirty="0" err="1"/>
              <a:t>bewerken</a:t>
            </a:r>
            <a:endParaRPr lang="en-US" sz="1400" dirty="0"/>
          </a:p>
          <a:p>
            <a:pPr lvl="1">
              <a:buFont typeface="Courier New" panose="02070309020205020404" pitchFamily="49" charset="0"/>
              <a:buChar char="o"/>
            </a:pPr>
            <a:r>
              <a:rPr lang="en-US" sz="1400" dirty="0" err="1"/>
              <a:t>Toepassen</a:t>
            </a:r>
            <a:r>
              <a:rPr lang="en-US" sz="1400" dirty="0"/>
              <a:t> in IBS</a:t>
            </a:r>
          </a:p>
          <a:p>
            <a:pPr lvl="1">
              <a:buFont typeface="Courier New" panose="02070309020205020404" pitchFamily="49" charset="0"/>
              <a:buChar char="o"/>
            </a:pPr>
            <a:r>
              <a:rPr lang="en-US" sz="1400" dirty="0" err="1"/>
              <a:t>Informatie</a:t>
            </a:r>
            <a:r>
              <a:rPr lang="en-US" sz="1400" dirty="0"/>
              <a:t> </a:t>
            </a:r>
            <a:r>
              <a:rPr lang="en-US" sz="1400" dirty="0" err="1"/>
              <a:t>kunnen</a:t>
            </a:r>
            <a:r>
              <a:rPr lang="en-US" sz="1400" dirty="0"/>
              <a:t> </a:t>
            </a:r>
            <a:r>
              <a:rPr lang="en-US" sz="1400" dirty="0" err="1"/>
              <a:t>presenteren</a:t>
            </a:r>
            <a:endParaRPr lang="nl-NL" sz="1400" dirty="0"/>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Wat is GIS?</a:t>
            </a:r>
            <a:endParaRPr lang="nl-NL" dirty="0"/>
          </a:p>
        </p:txBody>
      </p:sp>
      <p:sp>
        <p:nvSpPr>
          <p:cNvPr id="3" name="Tijdelijke aanduiding voor inhoud 2"/>
          <p:cNvSpPr>
            <a:spLocks noGrp="1"/>
          </p:cNvSpPr>
          <p:nvPr>
            <p:ph idx="1"/>
          </p:nvPr>
        </p:nvSpPr>
        <p:spPr/>
        <p:txBody>
          <a:bodyPr/>
          <a:lstStyle/>
          <a:p>
            <a:endParaRPr lang="nl-NL" dirty="0"/>
          </a:p>
          <a:p>
            <a:pPr>
              <a:buFont typeface="Wingdings" panose="05000000000000000000" pitchFamily="2" charset="2"/>
              <a:buChar char="Ø"/>
            </a:pPr>
            <a:r>
              <a:rPr lang="nl-NL" sz="1800" dirty="0"/>
              <a:t>Wat weet je al van GIS?</a:t>
            </a:r>
          </a:p>
          <a:p>
            <a:pPr>
              <a:buFont typeface="Wingdings" panose="05000000000000000000" pitchFamily="2" charset="2"/>
              <a:buChar char="Ø"/>
            </a:pPr>
            <a:endParaRPr lang="nl-NL" sz="1800" dirty="0"/>
          </a:p>
          <a:p>
            <a:pPr>
              <a:buFont typeface="Wingdings" panose="05000000000000000000" pitchFamily="2" charset="2"/>
              <a:buChar char="Ø"/>
            </a:pPr>
            <a:r>
              <a:rPr lang="nl-NL" sz="1800" dirty="0"/>
              <a:t>GIS staat voor:		</a:t>
            </a:r>
            <a:r>
              <a:rPr lang="nl-NL" sz="1800" u="sng" dirty="0"/>
              <a:t>G</a:t>
            </a:r>
            <a:r>
              <a:rPr lang="nl-NL" sz="1800" dirty="0"/>
              <a:t>eografisch</a:t>
            </a:r>
          </a:p>
          <a:p>
            <a:pPr marL="0" indent="0">
              <a:buNone/>
            </a:pPr>
            <a:r>
              <a:rPr lang="nl-NL" sz="1800" dirty="0"/>
              <a:t>				</a:t>
            </a:r>
            <a:r>
              <a:rPr lang="nl-NL" sz="1800" u="sng" dirty="0"/>
              <a:t>I</a:t>
            </a:r>
            <a:r>
              <a:rPr lang="nl-NL" sz="1800" dirty="0"/>
              <a:t>nformatie</a:t>
            </a:r>
          </a:p>
          <a:p>
            <a:pPr marL="0" indent="0">
              <a:buNone/>
            </a:pPr>
            <a:r>
              <a:rPr lang="nl-NL" sz="1800" dirty="0"/>
              <a:t>				</a:t>
            </a:r>
            <a:r>
              <a:rPr lang="nl-NL" sz="1800" u="sng" dirty="0"/>
              <a:t>S</a:t>
            </a:r>
            <a:r>
              <a:rPr lang="nl-NL" sz="1800" dirty="0"/>
              <a:t>ysteem </a:t>
            </a:r>
          </a:p>
          <a:p>
            <a:pPr>
              <a:buFont typeface="Wingdings" panose="05000000000000000000" pitchFamily="2" charset="2"/>
              <a:buChar char="Ø"/>
            </a:pPr>
            <a:endParaRPr lang="nl-NL" sz="2000" dirty="0"/>
          </a:p>
          <a:p>
            <a:pPr marL="0" indent="0" algn="ctr">
              <a:buNone/>
            </a:pPr>
            <a:r>
              <a:rPr lang="nl-NL" sz="1800" dirty="0"/>
              <a:t>Een systeem waarmee ruimtelijke gegevens kunnen worden beheerd, bevraagd, bewerkt, geanalyseerd, geïntegreerd en gepresenteerd.</a:t>
            </a:r>
          </a:p>
          <a:p>
            <a:pPr marL="0" indent="0">
              <a:buNone/>
            </a:pPr>
            <a:endParaRPr lang="nl-NL" sz="2000" dirty="0"/>
          </a:p>
        </p:txBody>
      </p:sp>
    </p:spTree>
    <p:extLst>
      <p:ext uri="{BB962C8B-B14F-4D97-AF65-F5344CB8AC3E}">
        <p14:creationId xmlns:p14="http://schemas.microsoft.com/office/powerpoint/2010/main" val="28325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D78DB-C351-4A81-AAE1-01A8B6EF840C}"/>
              </a:ext>
            </a:extLst>
          </p:cNvPr>
          <p:cNvSpPr>
            <a:spLocks noGrp="1"/>
          </p:cNvSpPr>
          <p:nvPr>
            <p:ph type="title"/>
          </p:nvPr>
        </p:nvSpPr>
        <p:spPr/>
        <p:txBody>
          <a:bodyPr/>
          <a:lstStyle/>
          <a:p>
            <a:r>
              <a:rPr lang="nl-NL" dirty="0"/>
              <a:t>Wat is GIS?</a:t>
            </a:r>
          </a:p>
        </p:txBody>
      </p:sp>
      <p:sp>
        <p:nvSpPr>
          <p:cNvPr id="3" name="Tijdelijke aanduiding voor inhoud 2">
            <a:extLst>
              <a:ext uri="{FF2B5EF4-FFF2-40B4-BE49-F238E27FC236}">
                <a16:creationId xmlns:a16="http://schemas.microsoft.com/office/drawing/2014/main" id="{E6DD5EA1-A9F6-4E46-937F-6B4BA52D2CD2}"/>
              </a:ext>
            </a:extLst>
          </p:cNvPr>
          <p:cNvSpPr>
            <a:spLocks noGrp="1"/>
          </p:cNvSpPr>
          <p:nvPr>
            <p:ph idx="1"/>
          </p:nvPr>
        </p:nvSpPr>
        <p:spPr/>
        <p:txBody>
          <a:bodyPr/>
          <a:lstStyle/>
          <a:p>
            <a:endParaRPr lang="nl-NL" dirty="0"/>
          </a:p>
          <a:p>
            <a:pPr>
              <a:buFont typeface="Wingdings" panose="05000000000000000000" pitchFamily="2" charset="2"/>
              <a:buChar char="Ø"/>
            </a:pPr>
            <a:r>
              <a:rPr lang="nl-NL" sz="1800" dirty="0"/>
              <a:t>Kortom:</a:t>
            </a:r>
          </a:p>
          <a:p>
            <a:pPr>
              <a:buFont typeface="Wingdings" panose="05000000000000000000" pitchFamily="2" charset="2"/>
              <a:buChar char="Ø"/>
            </a:pPr>
            <a:endParaRPr lang="nl-NL" sz="1800" dirty="0"/>
          </a:p>
          <a:p>
            <a:pPr marL="0" indent="0">
              <a:buNone/>
            </a:pPr>
            <a:endParaRPr lang="nl-NL" sz="1500" dirty="0"/>
          </a:p>
          <a:p>
            <a:pPr marL="0" indent="0" algn="ctr">
              <a:lnSpc>
                <a:spcPct val="150000"/>
              </a:lnSpc>
              <a:buNone/>
            </a:pPr>
            <a:r>
              <a:rPr lang="nl-NL" sz="1800" dirty="0"/>
              <a:t>Alle benodigde geografische informatie inzichtelijk maken, zodat deze informatie gemakkelijk te begrijpen is en er conclusies getrokken kunnen worden en eventuele gerichte acties ondernomen kunnen worden</a:t>
            </a:r>
          </a:p>
          <a:p>
            <a:pPr marL="0" indent="0">
              <a:buNone/>
            </a:pPr>
            <a:endParaRPr lang="nl-NL" sz="1800" dirty="0"/>
          </a:p>
        </p:txBody>
      </p:sp>
    </p:spTree>
    <p:extLst>
      <p:ext uri="{BB962C8B-B14F-4D97-AF65-F5344CB8AC3E}">
        <p14:creationId xmlns:p14="http://schemas.microsoft.com/office/powerpoint/2010/main" val="53249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86121-8A5A-4101-AA98-D20E45CAC5CD}"/>
              </a:ext>
            </a:extLst>
          </p:cNvPr>
          <p:cNvSpPr>
            <a:spLocks noGrp="1"/>
          </p:cNvSpPr>
          <p:nvPr>
            <p:ph type="title"/>
          </p:nvPr>
        </p:nvSpPr>
        <p:spPr/>
        <p:txBody>
          <a:bodyPr/>
          <a:lstStyle/>
          <a:p>
            <a:r>
              <a:rPr lang="nl-NL" dirty="0"/>
              <a:t>Welke toepassingen ken je?</a:t>
            </a:r>
          </a:p>
        </p:txBody>
      </p:sp>
      <p:pic>
        <p:nvPicPr>
          <p:cNvPr id="4" name="Picture 2">
            <a:extLst>
              <a:ext uri="{FF2B5EF4-FFF2-40B4-BE49-F238E27FC236}">
                <a16:creationId xmlns:a16="http://schemas.microsoft.com/office/drawing/2014/main" id="{F526CA3A-2DA8-493E-AF22-BCDC35C728B6}"/>
              </a:ext>
            </a:extLst>
          </p:cNvPr>
          <p:cNvPicPr>
            <a:picLocks noChangeAspect="1" noChangeArrowheads="1"/>
          </p:cNvPicPr>
          <p:nvPr/>
        </p:nvPicPr>
        <p:blipFill>
          <a:blip r:embed="rId3" cstate="print"/>
          <a:srcRect l="17419" t="9090" r="5210" b="191"/>
          <a:stretch>
            <a:fillRect/>
          </a:stretch>
        </p:blipFill>
        <p:spPr bwMode="auto">
          <a:xfrm>
            <a:off x="3786026" y="1635646"/>
            <a:ext cx="4258859" cy="3120996"/>
          </a:xfrm>
          <a:prstGeom prst="rect">
            <a:avLst/>
          </a:prstGeom>
          <a:noFill/>
          <a:ln w="9525">
            <a:noFill/>
            <a:miter lim="800000"/>
            <a:headEnd/>
            <a:tailEnd/>
          </a:ln>
        </p:spPr>
      </p:pic>
      <p:pic>
        <p:nvPicPr>
          <p:cNvPr id="5" name="Picture 3">
            <a:extLst>
              <a:ext uri="{FF2B5EF4-FFF2-40B4-BE49-F238E27FC236}">
                <a16:creationId xmlns:a16="http://schemas.microsoft.com/office/drawing/2014/main" id="{56B89706-0D2C-417F-9F7A-D09696B49F51}"/>
              </a:ext>
            </a:extLst>
          </p:cNvPr>
          <p:cNvPicPr>
            <a:picLocks noChangeAspect="1" noChangeArrowheads="1"/>
          </p:cNvPicPr>
          <p:nvPr/>
        </p:nvPicPr>
        <p:blipFill>
          <a:blip r:embed="rId4" cstate="print"/>
          <a:srcRect l="35728" t="15705" r="17023" b="3026"/>
          <a:stretch>
            <a:fillRect/>
          </a:stretch>
        </p:blipFill>
        <p:spPr bwMode="auto">
          <a:xfrm>
            <a:off x="1547664" y="735546"/>
            <a:ext cx="2973818" cy="3196854"/>
          </a:xfrm>
          <a:prstGeom prst="rect">
            <a:avLst/>
          </a:prstGeom>
          <a:noFill/>
          <a:ln w="9525">
            <a:noFill/>
            <a:miter lim="800000"/>
            <a:headEnd/>
            <a:tailEnd/>
          </a:ln>
        </p:spPr>
      </p:pic>
      <p:pic>
        <p:nvPicPr>
          <p:cNvPr id="6" name="Picture 7" descr="http://www.infeite.nl/Uploads/Images/gps_2.jpg">
            <a:extLst>
              <a:ext uri="{FF2B5EF4-FFF2-40B4-BE49-F238E27FC236}">
                <a16:creationId xmlns:a16="http://schemas.microsoft.com/office/drawing/2014/main" id="{5115B8F9-EAC3-4F61-A198-AE5F4B694438}"/>
              </a:ext>
            </a:extLst>
          </p:cNvPr>
          <p:cNvPicPr>
            <a:picLocks noChangeAspect="1" noChangeArrowheads="1"/>
          </p:cNvPicPr>
          <p:nvPr/>
        </p:nvPicPr>
        <p:blipFill>
          <a:blip r:embed="rId5" cstate="print"/>
          <a:srcRect l="28080" r="30881"/>
          <a:stretch>
            <a:fillRect/>
          </a:stretch>
        </p:blipFill>
        <p:spPr bwMode="auto">
          <a:xfrm>
            <a:off x="2790212" y="1809750"/>
            <a:ext cx="1368152" cy="3333750"/>
          </a:xfrm>
          <a:prstGeom prst="rect">
            <a:avLst/>
          </a:prstGeom>
          <a:noFill/>
        </p:spPr>
      </p:pic>
      <p:pic>
        <p:nvPicPr>
          <p:cNvPr id="7" name="Picture 5" descr="http://www.66.com/static_media/flash/samsung_/tel/GT-S8500.png">
            <a:extLst>
              <a:ext uri="{FF2B5EF4-FFF2-40B4-BE49-F238E27FC236}">
                <a16:creationId xmlns:a16="http://schemas.microsoft.com/office/drawing/2014/main" id="{A9BB6936-80B5-40E1-B3BC-488C16211411}"/>
              </a:ext>
            </a:extLst>
          </p:cNvPr>
          <p:cNvPicPr>
            <a:picLocks noGrp="1" noChangeAspect="1" noChangeArrowheads="1"/>
          </p:cNvPicPr>
          <p:nvPr>
            <p:ph idx="1"/>
          </p:nvPr>
        </p:nvPicPr>
        <p:blipFill>
          <a:blip r:embed="rId6" cstate="print"/>
          <a:srcRect/>
          <a:stretch>
            <a:fillRect/>
          </a:stretch>
        </p:blipFill>
        <p:spPr bwMode="auto">
          <a:xfrm>
            <a:off x="7020272" y="1131590"/>
            <a:ext cx="1904762" cy="3142857"/>
          </a:xfrm>
          <a:prstGeom prst="rect">
            <a:avLst/>
          </a:prstGeom>
          <a:noFill/>
          <a:scene3d>
            <a:camera prst="orthographicFront">
              <a:rot lat="0" lon="10799999" rev="0"/>
            </a:camera>
            <a:lightRig rig="threePt" dir="t"/>
          </a:scene3d>
        </p:spPr>
      </p:pic>
    </p:spTree>
    <p:extLst>
      <p:ext uri="{BB962C8B-B14F-4D97-AF65-F5344CB8AC3E}">
        <p14:creationId xmlns:p14="http://schemas.microsoft.com/office/powerpoint/2010/main" val="13116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93940-0F3B-4BF0-9137-EE88E4FBCA73}"/>
              </a:ext>
            </a:extLst>
          </p:cNvPr>
          <p:cNvSpPr>
            <a:spLocks noGrp="1"/>
          </p:cNvSpPr>
          <p:nvPr>
            <p:ph type="title"/>
          </p:nvPr>
        </p:nvSpPr>
        <p:spPr/>
        <p:txBody>
          <a:bodyPr/>
          <a:lstStyle/>
          <a:p>
            <a:r>
              <a:rPr lang="nl-NL" dirty="0"/>
              <a:t>Iets minder bekend:</a:t>
            </a:r>
          </a:p>
        </p:txBody>
      </p:sp>
      <p:sp>
        <p:nvSpPr>
          <p:cNvPr id="3" name="Tijdelijke aanduiding voor inhoud 2">
            <a:extLst>
              <a:ext uri="{FF2B5EF4-FFF2-40B4-BE49-F238E27FC236}">
                <a16:creationId xmlns:a16="http://schemas.microsoft.com/office/drawing/2014/main" id="{B7049321-D6AD-403F-8C18-EEC05D784E83}"/>
              </a:ext>
            </a:extLst>
          </p:cNvPr>
          <p:cNvSpPr>
            <a:spLocks noGrp="1"/>
          </p:cNvSpPr>
          <p:nvPr>
            <p:ph idx="1"/>
          </p:nvPr>
        </p:nvSpPr>
        <p:spPr/>
        <p:txBody>
          <a:bodyPr/>
          <a:lstStyle/>
          <a:p>
            <a:endParaRPr lang="nl-NL"/>
          </a:p>
        </p:txBody>
      </p:sp>
      <p:pic>
        <p:nvPicPr>
          <p:cNvPr id="4" name="Picture 2" descr="http://static8.businessinsider.com/image/4fa836e7eab8eaa810000000-615-/electoral-college-map.png">
            <a:extLst>
              <a:ext uri="{FF2B5EF4-FFF2-40B4-BE49-F238E27FC236}">
                <a16:creationId xmlns:a16="http://schemas.microsoft.com/office/drawing/2014/main" id="{4E24A0F8-EA4E-4F9E-AB88-883751A83A14}"/>
              </a:ext>
            </a:extLst>
          </p:cNvPr>
          <p:cNvPicPr>
            <a:picLocks noChangeAspect="1" noChangeArrowheads="1"/>
          </p:cNvPicPr>
          <p:nvPr/>
        </p:nvPicPr>
        <p:blipFill>
          <a:blip r:embed="rId3" cstate="print"/>
          <a:srcRect/>
          <a:stretch>
            <a:fillRect/>
          </a:stretch>
        </p:blipFill>
        <p:spPr bwMode="auto">
          <a:xfrm>
            <a:off x="4211960" y="1059582"/>
            <a:ext cx="3987425" cy="2898177"/>
          </a:xfrm>
          <a:prstGeom prst="rect">
            <a:avLst/>
          </a:prstGeom>
          <a:noFill/>
        </p:spPr>
      </p:pic>
      <p:pic>
        <p:nvPicPr>
          <p:cNvPr id="5" name="Picture 6" descr="Gewastoestand (NDVI) op een wijngaard [Infoterra]">
            <a:extLst>
              <a:ext uri="{FF2B5EF4-FFF2-40B4-BE49-F238E27FC236}">
                <a16:creationId xmlns:a16="http://schemas.microsoft.com/office/drawing/2014/main" id="{6AF291EA-30A4-4DC3-8A1E-D674FBD00C56}"/>
              </a:ext>
            </a:extLst>
          </p:cNvPr>
          <p:cNvPicPr>
            <a:picLocks noChangeAspect="1" noChangeArrowheads="1"/>
          </p:cNvPicPr>
          <p:nvPr/>
        </p:nvPicPr>
        <p:blipFill>
          <a:blip r:embed="rId4" cstate="print"/>
          <a:srcRect/>
          <a:stretch>
            <a:fillRect/>
          </a:stretch>
        </p:blipFill>
        <p:spPr bwMode="auto">
          <a:xfrm>
            <a:off x="4572000" y="2662623"/>
            <a:ext cx="4152900" cy="2124075"/>
          </a:xfrm>
          <a:prstGeom prst="rect">
            <a:avLst/>
          </a:prstGeom>
          <a:noFill/>
        </p:spPr>
      </p:pic>
      <p:pic>
        <p:nvPicPr>
          <p:cNvPr id="7" name="Picture 8" descr="http://www.compendiumvoordeleefomgeving.nl/content/figuren/nl/0061_005k_clo_08_nl.jpg">
            <a:extLst>
              <a:ext uri="{FF2B5EF4-FFF2-40B4-BE49-F238E27FC236}">
                <a16:creationId xmlns:a16="http://schemas.microsoft.com/office/drawing/2014/main" id="{F96B669B-65D6-482F-A3F8-40ED26B8DC4E}"/>
              </a:ext>
            </a:extLst>
          </p:cNvPr>
          <p:cNvPicPr>
            <a:picLocks noChangeAspect="1" noChangeArrowheads="1"/>
          </p:cNvPicPr>
          <p:nvPr/>
        </p:nvPicPr>
        <p:blipFill>
          <a:blip r:embed="rId5" cstate="print"/>
          <a:srcRect/>
          <a:stretch>
            <a:fillRect/>
          </a:stretch>
        </p:blipFill>
        <p:spPr bwMode="auto">
          <a:xfrm>
            <a:off x="1115616" y="822534"/>
            <a:ext cx="4368216" cy="3786927"/>
          </a:xfrm>
          <a:prstGeom prst="rect">
            <a:avLst/>
          </a:prstGeom>
          <a:noFill/>
        </p:spPr>
      </p:pic>
      <p:pic>
        <p:nvPicPr>
          <p:cNvPr id="8" name="Picture 4" descr="https://encrypted-tbn1.gstatic.com/images?q=tbn:ANd9GcQ8vVtkmYHgEv2olebrYuoibggi4Zkd6K9h4O1K8_A1NCqKmCWA">
            <a:extLst>
              <a:ext uri="{FF2B5EF4-FFF2-40B4-BE49-F238E27FC236}">
                <a16:creationId xmlns:a16="http://schemas.microsoft.com/office/drawing/2014/main" id="{581B6262-7FE9-47B8-AD96-FB26B4EEC98C}"/>
              </a:ext>
            </a:extLst>
          </p:cNvPr>
          <p:cNvPicPr>
            <a:picLocks noChangeAspect="1" noChangeArrowheads="1"/>
          </p:cNvPicPr>
          <p:nvPr/>
        </p:nvPicPr>
        <p:blipFill>
          <a:blip r:embed="rId6" cstate="print"/>
          <a:srcRect/>
          <a:stretch>
            <a:fillRect/>
          </a:stretch>
        </p:blipFill>
        <p:spPr bwMode="auto">
          <a:xfrm>
            <a:off x="5970060" y="735546"/>
            <a:ext cx="2655076" cy="2788436"/>
          </a:xfrm>
          <a:prstGeom prst="rect">
            <a:avLst/>
          </a:prstGeom>
          <a:noFill/>
        </p:spPr>
      </p:pic>
    </p:spTree>
    <p:extLst>
      <p:ext uri="{BB962C8B-B14F-4D97-AF65-F5344CB8AC3E}">
        <p14:creationId xmlns:p14="http://schemas.microsoft.com/office/powerpoint/2010/main" val="29029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790CF-741E-4806-B092-F73163C46974}"/>
              </a:ext>
            </a:extLst>
          </p:cNvPr>
          <p:cNvSpPr>
            <a:spLocks noGrp="1"/>
          </p:cNvSpPr>
          <p:nvPr>
            <p:ph type="title"/>
          </p:nvPr>
        </p:nvSpPr>
        <p:spPr/>
        <p:txBody>
          <a:bodyPr/>
          <a:lstStyle/>
          <a:p>
            <a:r>
              <a:rPr lang="nl-NL" dirty="0"/>
              <a:t>De waarde van GIS</a:t>
            </a:r>
          </a:p>
        </p:txBody>
      </p:sp>
      <p:sp>
        <p:nvSpPr>
          <p:cNvPr id="3" name="Tijdelijke aanduiding voor inhoud 2">
            <a:extLst>
              <a:ext uri="{FF2B5EF4-FFF2-40B4-BE49-F238E27FC236}">
                <a16:creationId xmlns:a16="http://schemas.microsoft.com/office/drawing/2014/main" id="{06100AAA-C5A3-4B84-8CAB-164880826159}"/>
              </a:ext>
            </a:extLst>
          </p:cNvPr>
          <p:cNvSpPr>
            <a:spLocks noGrp="1"/>
          </p:cNvSpPr>
          <p:nvPr>
            <p:ph idx="1"/>
          </p:nvPr>
        </p:nvSpPr>
        <p:spPr/>
        <p:txBody>
          <a:bodyPr/>
          <a:lstStyle/>
          <a:p>
            <a:endParaRPr lang="nl-NL" dirty="0"/>
          </a:p>
          <a:p>
            <a:pPr>
              <a:buFont typeface="Wingdings" panose="05000000000000000000" pitchFamily="2" charset="2"/>
              <a:buChar char="Ø"/>
            </a:pPr>
            <a:r>
              <a:rPr lang="nl-NL" sz="1800" dirty="0"/>
              <a:t>GIS wordt in toenemende mate ingezet in verschillende sectoren. De kans dat je ermee in aanraking komt, wordt dus ook steeds groter</a:t>
            </a:r>
          </a:p>
          <a:p>
            <a:pPr>
              <a:buFont typeface="Wingdings" panose="05000000000000000000" pitchFamily="2" charset="2"/>
              <a:buChar char="Ø"/>
            </a:pPr>
            <a:endParaRPr lang="nl-NL" sz="1800" dirty="0"/>
          </a:p>
          <a:p>
            <a:pPr>
              <a:buFont typeface="Wingdings" panose="05000000000000000000" pitchFamily="2" charset="2"/>
              <a:buChar char="Ø"/>
            </a:pPr>
            <a:r>
              <a:rPr lang="nl-NL" sz="1800" dirty="0"/>
              <a:t>Welke toepassingen van GIS binnen jouw (toekomstige) werkveld ken je?	</a:t>
            </a:r>
          </a:p>
          <a:p>
            <a:pPr lvl="1">
              <a:buFont typeface="Wingdings" panose="05000000000000000000" pitchFamily="2" charset="2"/>
              <a:buChar char="Ø"/>
            </a:pPr>
            <a:r>
              <a:rPr lang="nl-NL" sz="1500" dirty="0"/>
              <a:t>Zoek in tweetallen een aantal (ca. 2-3) voorbeelden van toepassingen binnen het werkveld waar jij jezelf later in ziet werken.</a:t>
            </a:r>
          </a:p>
          <a:p>
            <a:pPr lvl="1">
              <a:buFont typeface="Wingdings" panose="05000000000000000000" pitchFamily="2" charset="2"/>
              <a:buChar char="Ø"/>
            </a:pPr>
            <a:r>
              <a:rPr lang="nl-NL" sz="1500" dirty="0"/>
              <a:t>Licht aan de rest van de klas toe wat je hebt gevonden en hoe en waarom deze GIS-toepassingen gebruikt worden.</a:t>
            </a:r>
          </a:p>
        </p:txBody>
      </p:sp>
    </p:spTree>
    <p:extLst>
      <p:ext uri="{BB962C8B-B14F-4D97-AF65-F5344CB8AC3E}">
        <p14:creationId xmlns:p14="http://schemas.microsoft.com/office/powerpoint/2010/main" val="197743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AB27D-B564-4132-9CDD-C0AB1AF03C6D}"/>
              </a:ext>
            </a:extLst>
          </p:cNvPr>
          <p:cNvSpPr>
            <a:spLocks noGrp="1"/>
          </p:cNvSpPr>
          <p:nvPr>
            <p:ph type="title"/>
          </p:nvPr>
        </p:nvSpPr>
        <p:spPr/>
        <p:txBody>
          <a:bodyPr/>
          <a:lstStyle/>
          <a:p>
            <a:r>
              <a:rPr lang="nl-NL" dirty="0"/>
              <a:t>Meerdere GIS-programma’s</a:t>
            </a:r>
          </a:p>
        </p:txBody>
      </p:sp>
      <p:sp>
        <p:nvSpPr>
          <p:cNvPr id="3" name="Tijdelijke aanduiding voor inhoud 2">
            <a:extLst>
              <a:ext uri="{FF2B5EF4-FFF2-40B4-BE49-F238E27FC236}">
                <a16:creationId xmlns:a16="http://schemas.microsoft.com/office/drawing/2014/main" id="{E25C82B6-7960-4798-BC94-6E7264CCC9A8}"/>
              </a:ext>
            </a:extLst>
          </p:cNvPr>
          <p:cNvSpPr>
            <a:spLocks noGrp="1"/>
          </p:cNvSpPr>
          <p:nvPr>
            <p:ph idx="1"/>
          </p:nvPr>
        </p:nvSpPr>
        <p:spPr/>
        <p:txBody>
          <a:bodyPr>
            <a:normAutofit lnSpcReduction="10000"/>
          </a:bodyPr>
          <a:lstStyle/>
          <a:p>
            <a:pPr>
              <a:buFont typeface="Wingdings" panose="05000000000000000000" pitchFamily="2" charset="2"/>
              <a:buChar char="Ø"/>
            </a:pPr>
            <a:endParaRPr lang="nl-NL" sz="1800" dirty="0"/>
          </a:p>
          <a:p>
            <a:pPr>
              <a:buFont typeface="Wingdings" panose="05000000000000000000" pitchFamily="2" charset="2"/>
              <a:buChar char="Ø"/>
            </a:pPr>
            <a:r>
              <a:rPr lang="nl-NL" sz="1800" dirty="0"/>
              <a:t>Er zijn allerlei verschillende programma’s beschikbaar om iets met GIS te doen</a:t>
            </a:r>
          </a:p>
          <a:p>
            <a:pPr>
              <a:buFont typeface="Wingdings" panose="05000000000000000000" pitchFamily="2" charset="2"/>
              <a:buChar char="Ø"/>
            </a:pPr>
            <a:endParaRPr lang="nl-NL" sz="1800" dirty="0"/>
          </a:p>
          <a:p>
            <a:pPr>
              <a:buFont typeface="Wingdings" panose="05000000000000000000" pitchFamily="2" charset="2"/>
              <a:buChar char="Ø"/>
            </a:pPr>
            <a:r>
              <a:rPr lang="nl-NL" sz="1800" dirty="0"/>
              <a:t>Hele bekende:</a:t>
            </a:r>
          </a:p>
          <a:p>
            <a:pPr lvl="1">
              <a:buFont typeface="Wingdings" panose="05000000000000000000" pitchFamily="2" charset="2"/>
              <a:buChar char="Ø"/>
            </a:pPr>
            <a:r>
              <a:rPr lang="nl-NL" sz="1500" dirty="0"/>
              <a:t>Google Earth</a:t>
            </a:r>
            <a:br>
              <a:rPr lang="nl-NL" sz="1500" dirty="0"/>
            </a:br>
            <a:r>
              <a:rPr lang="nl-NL" sz="1500" i="1" dirty="0"/>
              <a:t>Maar de mogelijkheden zijn beperkt</a:t>
            </a:r>
          </a:p>
          <a:p>
            <a:pPr lvl="1">
              <a:buFont typeface="Wingdings" panose="05000000000000000000" pitchFamily="2" charset="2"/>
              <a:buChar char="Ø"/>
            </a:pPr>
            <a:endParaRPr lang="nl-NL" sz="1500" dirty="0"/>
          </a:p>
          <a:p>
            <a:pPr>
              <a:buFont typeface="Wingdings" panose="05000000000000000000" pitchFamily="2" charset="2"/>
              <a:buChar char="Ø"/>
            </a:pPr>
            <a:r>
              <a:rPr lang="nl-NL" sz="1800" dirty="0"/>
              <a:t>Professionele programma’s</a:t>
            </a:r>
          </a:p>
          <a:p>
            <a:pPr lvl="1">
              <a:buFont typeface="Wingdings" panose="05000000000000000000" pitchFamily="2" charset="2"/>
              <a:buChar char="Ø"/>
            </a:pPr>
            <a:r>
              <a:rPr lang="nl-NL" sz="1500" dirty="0"/>
              <a:t>QGIS (wordt o.a. gebruikt door Natuurmonumenten) </a:t>
            </a:r>
            <a:br>
              <a:rPr lang="nl-NL" sz="1500" dirty="0"/>
            </a:br>
            <a:r>
              <a:rPr lang="nl-NL" sz="1500" dirty="0"/>
              <a:t>Dit programma is gratis (opensource)</a:t>
            </a:r>
          </a:p>
          <a:p>
            <a:pPr lvl="1">
              <a:buFont typeface="Wingdings" panose="05000000000000000000" pitchFamily="2" charset="2"/>
              <a:buChar char="Ø"/>
            </a:pPr>
            <a:r>
              <a:rPr lang="nl-NL" sz="1500" dirty="0" err="1"/>
              <a:t>ArcGIS</a:t>
            </a:r>
            <a:r>
              <a:rPr lang="nl-NL" sz="1500" dirty="0"/>
              <a:t> (wordt o.a. gebruikt door Staatsbosbeheer en overheden)</a:t>
            </a:r>
            <a:br>
              <a:rPr lang="nl-NL" sz="1500" dirty="0"/>
            </a:br>
            <a:r>
              <a:rPr lang="nl-NL" sz="1500" dirty="0"/>
              <a:t>Wij maken gebruik van </a:t>
            </a:r>
            <a:r>
              <a:rPr lang="nl-NL" sz="1500" dirty="0" err="1"/>
              <a:t>ArcGIS</a:t>
            </a:r>
            <a:endParaRPr lang="nl-NL" sz="1500" dirty="0"/>
          </a:p>
        </p:txBody>
      </p:sp>
    </p:spTree>
    <p:extLst>
      <p:ext uri="{BB962C8B-B14F-4D97-AF65-F5344CB8AC3E}">
        <p14:creationId xmlns:p14="http://schemas.microsoft.com/office/powerpoint/2010/main" val="24499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917394D-9716-4919-976E-31258EB64F11}"/>
              </a:ext>
            </a:extLst>
          </p:cNvPr>
          <p:cNvSpPr>
            <a:spLocks noGrp="1"/>
          </p:cNvSpPr>
          <p:nvPr>
            <p:ph type="ctrTitle"/>
          </p:nvPr>
        </p:nvSpPr>
        <p:spPr/>
        <p:txBody>
          <a:bodyPr/>
          <a:lstStyle/>
          <a:p>
            <a:r>
              <a:rPr lang="nl-NL" sz="4400" dirty="0" err="1"/>
              <a:t>ArcGIS</a:t>
            </a:r>
            <a:r>
              <a:rPr lang="nl-NL" sz="4400" dirty="0"/>
              <a:t> Online</a:t>
            </a:r>
            <a:endParaRPr lang="nl-NL" dirty="0"/>
          </a:p>
        </p:txBody>
      </p:sp>
      <p:sp>
        <p:nvSpPr>
          <p:cNvPr id="5" name="Ondertitel 4">
            <a:extLst>
              <a:ext uri="{FF2B5EF4-FFF2-40B4-BE49-F238E27FC236}">
                <a16:creationId xmlns:a16="http://schemas.microsoft.com/office/drawing/2014/main" id="{36D8C426-28F5-4026-8785-33499150008F}"/>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76072865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 HELI18106-01 Helicon_PP_Breedbeeld.pptx" id="{B04FA925-1495-4D9C-9006-FF15E974B1F3}" vid="{9B5011AE-5569-4C0D-9920-FECDD532AE7B}"/>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A0DD1C9F89440AD199F4392983E57" ma:contentTypeVersion="0" ma:contentTypeDescription="Een nieuw document maken." ma:contentTypeScope="" ma:versionID="351a364a3cb442a7c6be8ff577cb384b">
  <xsd:schema xmlns:xsd="http://www.w3.org/2001/XMLSchema" xmlns:xs="http://www.w3.org/2001/XMLSchema" xmlns:p="http://schemas.microsoft.com/office/2006/metadata/properties" targetNamespace="http://schemas.microsoft.com/office/2006/metadata/properties" ma:root="true" ma:fieldsID="03c4b56ff7e697abb545f3d57e0ea7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2A7014-F827-4A74-B68D-582C73E331D3}"/>
</file>

<file path=customXml/itemProps2.xml><?xml version="1.0" encoding="utf-8"?>
<ds:datastoreItem xmlns:ds="http://schemas.openxmlformats.org/officeDocument/2006/customXml" ds:itemID="{3E0C904C-BCA9-4EBD-A147-510D3D6C15C6}">
  <ds:schemaRefs>
    <ds:schemaRef ds:uri="http://schemas.microsoft.com/sharepoint/v3/contenttype/forms"/>
  </ds:schemaRefs>
</ds:datastoreItem>
</file>

<file path=customXml/itemProps3.xml><?xml version="1.0" encoding="utf-8"?>
<ds:datastoreItem xmlns:ds="http://schemas.openxmlformats.org/officeDocument/2006/customXml" ds:itemID="{6C8C81D3-B96B-455C-B026-B257622165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Helicon breedbeeld</Template>
  <TotalTime>135</TotalTime>
  <Words>1041</Words>
  <Application>Microsoft Office PowerPoint</Application>
  <PresentationFormat>Diavoorstelling (16:9)</PresentationFormat>
  <Paragraphs>118</Paragraphs>
  <Slides>14</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Courier New</vt:lpstr>
      <vt:lpstr>Wingdings</vt:lpstr>
      <vt:lpstr>Kantoorthema</vt:lpstr>
      <vt:lpstr>PowerPoint-presentatie</vt:lpstr>
      <vt:lpstr>Doel van de lessen</vt:lpstr>
      <vt:lpstr>Wat is GIS?</vt:lpstr>
      <vt:lpstr>Wat is GIS?</vt:lpstr>
      <vt:lpstr>Welke toepassingen ken je?</vt:lpstr>
      <vt:lpstr>Iets minder bekend:</vt:lpstr>
      <vt:lpstr>De waarde van GIS</vt:lpstr>
      <vt:lpstr>Meerdere GIS-programma’s</vt:lpstr>
      <vt:lpstr>ArcGIS Online</vt:lpstr>
      <vt:lpstr>ArcGIS</vt:lpstr>
      <vt:lpstr>PowerPoint-presentatie</vt:lpstr>
      <vt:lpstr>ArcGIS Online</vt:lpstr>
      <vt:lpstr>Aan de slag: controleer je account</vt:lpstr>
      <vt:lpstr>Aan de slag</vt:lpstr>
    </vt:vector>
  </TitlesOfParts>
  <Manager/>
  <Company>Helicon Opleidingen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Arjan van Erk</dc:creator>
  <cp:keywords/>
  <dc:description/>
  <cp:lastModifiedBy>Arjan van Erk</cp:lastModifiedBy>
  <cp:revision>11</cp:revision>
  <dcterms:created xsi:type="dcterms:W3CDTF">2019-11-08T09:04:12Z</dcterms:created>
  <dcterms:modified xsi:type="dcterms:W3CDTF">2019-11-08T11:19:51Z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0x010100E33A0DD1C9F89440AD199F4392983E57</vt:lpwstr>
  </property>
</Properties>
</file>